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3"/>
  </p:notesMasterIdLst>
  <p:sldIdLst>
    <p:sldId id="258" r:id="rId2"/>
    <p:sldId id="264" r:id="rId3"/>
    <p:sldId id="260" r:id="rId4"/>
    <p:sldId id="262" r:id="rId5"/>
    <p:sldId id="269" r:id="rId6"/>
    <p:sldId id="272" r:id="rId7"/>
    <p:sldId id="265" r:id="rId8"/>
    <p:sldId id="273" r:id="rId9"/>
    <p:sldId id="267" r:id="rId10"/>
    <p:sldId id="266" r:id="rId11"/>
    <p:sldId id="270"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C08"/>
    <a:srgbClr val="830628"/>
    <a:srgbClr val="008071"/>
    <a:srgbClr val="88888C"/>
    <a:srgbClr val="727277"/>
    <a:srgbClr val="CCCBCB"/>
    <a:srgbClr val="006B8D"/>
    <a:srgbClr val="4C2672"/>
    <a:srgbClr val="817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1" autoAdjust="0"/>
  </p:normalViewPr>
  <p:slideViewPr>
    <p:cSldViewPr snapToGrid="0">
      <p:cViewPr varScale="1">
        <p:scale>
          <a:sx n="150" d="100"/>
          <a:sy n="150" d="100"/>
        </p:scale>
        <p:origin x="2070" y="132"/>
      </p:cViewPr>
      <p:guideLst>
        <p:guide orient="horz" pos="2160"/>
        <p:guide pos="2880"/>
      </p:guideLst>
    </p:cSldViewPr>
  </p:slideViewPr>
  <p:notesTextViewPr>
    <p:cViewPr>
      <p:scale>
        <a:sx n="1" d="1"/>
        <a:sy n="1" d="1"/>
      </p:scale>
      <p:origin x="0" y="0"/>
    </p:cViewPr>
  </p:notesTextViewPr>
  <p:notesViewPr>
    <p:cSldViewPr snapToGrid="0">
      <p:cViewPr>
        <p:scale>
          <a:sx n="98" d="100"/>
          <a:sy n="98" d="100"/>
        </p:scale>
        <p:origin x="1800" y="-6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5BEE3-E3AD-4118-97A9-18244E2B0786}" type="datetimeFigureOut">
              <a:rPr lang="de-AT" smtClean="0"/>
              <a:t>23.06.2025</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4116C-F3B3-4ADA-AC78-D8BC5181D265}" type="slidenum">
              <a:rPr lang="de-AT" smtClean="0"/>
              <a:t>‹Nr.›</a:t>
            </a:fld>
            <a:endParaRPr lang="de-AT"/>
          </a:p>
        </p:txBody>
      </p:sp>
    </p:spTree>
    <p:extLst>
      <p:ext uri="{BB962C8B-B14F-4D97-AF65-F5344CB8AC3E}">
        <p14:creationId xmlns:p14="http://schemas.microsoft.com/office/powerpoint/2010/main" val="398056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004116C-F3B3-4ADA-AC78-D8BC5181D265}" type="slidenum">
              <a:rPr lang="de-AT" smtClean="0"/>
              <a:t>1</a:t>
            </a:fld>
            <a:endParaRPr lang="de-AT"/>
          </a:p>
        </p:txBody>
      </p:sp>
    </p:spTree>
    <p:extLst>
      <p:ext uri="{BB962C8B-B14F-4D97-AF65-F5344CB8AC3E}">
        <p14:creationId xmlns:p14="http://schemas.microsoft.com/office/powerpoint/2010/main" val="413724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3</a:t>
            </a:fld>
            <a:endParaRPr lang="de-AT"/>
          </a:p>
        </p:txBody>
      </p:sp>
    </p:spTree>
    <p:extLst>
      <p:ext uri="{BB962C8B-B14F-4D97-AF65-F5344CB8AC3E}">
        <p14:creationId xmlns:p14="http://schemas.microsoft.com/office/powerpoint/2010/main" val="199103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4</a:t>
            </a:fld>
            <a:endParaRPr lang="de-AT"/>
          </a:p>
        </p:txBody>
      </p:sp>
    </p:spTree>
    <p:extLst>
      <p:ext uri="{BB962C8B-B14F-4D97-AF65-F5344CB8AC3E}">
        <p14:creationId xmlns:p14="http://schemas.microsoft.com/office/powerpoint/2010/main" val="39178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5</a:t>
            </a:fld>
            <a:endParaRPr lang="de-AT"/>
          </a:p>
        </p:txBody>
      </p:sp>
    </p:spTree>
    <p:extLst>
      <p:ext uri="{BB962C8B-B14F-4D97-AF65-F5344CB8AC3E}">
        <p14:creationId xmlns:p14="http://schemas.microsoft.com/office/powerpoint/2010/main" val="249782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6</a:t>
            </a:fld>
            <a:endParaRPr lang="de-AT"/>
          </a:p>
        </p:txBody>
      </p:sp>
    </p:spTree>
    <p:extLst>
      <p:ext uri="{BB962C8B-B14F-4D97-AF65-F5344CB8AC3E}">
        <p14:creationId xmlns:p14="http://schemas.microsoft.com/office/powerpoint/2010/main" val="136379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7</a:t>
            </a:fld>
            <a:endParaRPr lang="de-AT"/>
          </a:p>
        </p:txBody>
      </p:sp>
    </p:spTree>
    <p:extLst>
      <p:ext uri="{BB962C8B-B14F-4D97-AF65-F5344CB8AC3E}">
        <p14:creationId xmlns:p14="http://schemas.microsoft.com/office/powerpoint/2010/main" val="73372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9</a:t>
            </a:fld>
            <a:endParaRPr lang="de-AT"/>
          </a:p>
        </p:txBody>
      </p:sp>
    </p:spTree>
    <p:extLst>
      <p:ext uri="{BB962C8B-B14F-4D97-AF65-F5344CB8AC3E}">
        <p14:creationId xmlns:p14="http://schemas.microsoft.com/office/powerpoint/2010/main" val="373396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004116C-F3B3-4ADA-AC78-D8BC5181D265}" type="slidenum">
              <a:rPr lang="de-AT" smtClean="0"/>
              <a:t>10</a:t>
            </a:fld>
            <a:endParaRPr lang="de-AT"/>
          </a:p>
        </p:txBody>
      </p:sp>
    </p:spTree>
    <p:extLst>
      <p:ext uri="{BB962C8B-B14F-4D97-AF65-F5344CB8AC3E}">
        <p14:creationId xmlns:p14="http://schemas.microsoft.com/office/powerpoint/2010/main" val="110229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F071FB24-F757-4602-9414-A0BCAB20A561}" type="datetimeFigureOut">
              <a:rPr lang="de-AT" smtClean="0"/>
              <a:t>23.06.2025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335948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F071FB24-F757-4602-9414-A0BCAB20A561}" type="datetimeFigureOut">
              <a:rPr lang="de-AT" smtClean="0"/>
              <a:t>23.06.2025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271000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F071FB24-F757-4602-9414-A0BCAB20A561}" type="datetimeFigureOut">
              <a:rPr lang="de-AT" smtClean="0"/>
              <a:t>23.06.2025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58859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ld mit Überschrift">
    <p:bg>
      <p:bgRef idx="1002">
        <a:schemeClr val="bg2"/>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2" name="Bildplatzhalter 11"/>
          <p:cNvSpPr>
            <a:spLocks noGrp="1"/>
          </p:cNvSpPr>
          <p:nvPr>
            <p:ph type="pic" sz="quarter" idx="13"/>
          </p:nvPr>
        </p:nvSpPr>
        <p:spPr>
          <a:xfrm>
            <a:off x="3649663" y="3127375"/>
            <a:ext cx="1893887" cy="1452563"/>
          </a:xfrm>
        </p:spPr>
        <p:txBody>
          <a:bodyPr/>
          <a:lstStyle/>
          <a:p>
            <a:endParaRPr lang="de-DE"/>
          </a:p>
        </p:txBody>
      </p:sp>
    </p:spTree>
    <p:extLst>
      <p:ext uri="{BB962C8B-B14F-4D97-AF65-F5344CB8AC3E}">
        <p14:creationId xmlns:p14="http://schemas.microsoft.com/office/powerpoint/2010/main" val="198958644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ufzählung">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6" name="Text Placeholder 2"/>
          <p:cNvSpPr>
            <a:spLocks noGrp="1"/>
          </p:cNvSpPr>
          <p:nvPr>
            <p:ph idx="1" hasCustomPrompt="1"/>
          </p:nvPr>
        </p:nvSpPr>
        <p:spPr>
          <a:xfrm>
            <a:off x="822959" y="2032906"/>
            <a:ext cx="7543801" cy="3836187"/>
          </a:xfrm>
          <a:prstGeom prst="rect">
            <a:avLst/>
          </a:prstGeom>
        </p:spPr>
        <p:txBody>
          <a:bodyPr vert="horz" lIns="0" tIns="45720" rIns="0" bIns="45720" rtlCol="0" anchor="t">
            <a:normAutofit/>
          </a:bodyPr>
          <a:lstStyle>
            <a:lvl1pPr marL="342900" indent="-342900">
              <a:lnSpc>
                <a:spcPct val="100000"/>
              </a:lnSpc>
              <a:buClr>
                <a:srgbClr val="830628"/>
              </a:buClr>
              <a:buSzPct val="150000"/>
              <a:buFont typeface="Arial" panose="020B0604020202020204" pitchFamily="34" charset="0"/>
              <a:buChar char="•"/>
              <a:defRPr kern="0" baseline="0"/>
            </a:lvl1pPr>
            <a:lvl2pPr marL="201168" indent="0">
              <a:buNone/>
              <a:defRPr/>
            </a:lvl2pPr>
          </a:lstStyle>
          <a:p>
            <a:pPr lvl="0"/>
            <a:r>
              <a:rPr lang="de-DE" dirty="0"/>
              <a:t>Textmaster</a:t>
            </a:r>
          </a:p>
          <a:p>
            <a:pPr lvl="0"/>
            <a:r>
              <a:rPr lang="de-DE" dirty="0"/>
              <a:t>Textmaster 1</a:t>
            </a:r>
          </a:p>
          <a:p>
            <a:pPr lvl="0"/>
            <a:endParaRPr lang="de-DE" dirty="0"/>
          </a:p>
        </p:txBody>
      </p:sp>
    </p:spTree>
    <p:extLst>
      <p:ext uri="{BB962C8B-B14F-4D97-AF65-F5344CB8AC3E}">
        <p14:creationId xmlns:p14="http://schemas.microsoft.com/office/powerpoint/2010/main" val="397891620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F071FB24-F757-4602-9414-A0BCAB20A561}" type="datetimeFigureOut">
              <a:rPr lang="de-AT" smtClean="0"/>
              <a:t>23.06.2025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14960043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Titelmasterformat durch Klicken bearbeiten</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071FB24-F757-4602-9414-A0BCAB20A561}" type="datetimeFigureOut">
              <a:rPr lang="de-AT" smtClean="0"/>
              <a:t>23.06.2025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301395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F071FB24-F757-4602-9414-A0BCAB20A561}" type="datetimeFigureOut">
              <a:rPr lang="de-AT" smtClean="0"/>
              <a:t>23.06.2025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3960881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F071FB24-F757-4602-9414-A0BCAB20A561}" type="datetimeFigureOut">
              <a:rPr lang="de-AT" smtClean="0"/>
              <a:t>23.06.2025</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231035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F071FB24-F757-4602-9414-A0BCAB20A561}" type="datetimeFigureOut">
              <a:rPr lang="de-AT" smtClean="0"/>
              <a:t>23.06.2025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243427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071FB24-F757-4602-9414-A0BCAB20A561}" type="datetimeFigureOut">
              <a:rPr lang="de-AT" smtClean="0"/>
              <a:t>23.06.2025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21271341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071FB24-F757-4602-9414-A0BCAB20A561}" type="datetimeFigureOut">
              <a:rPr lang="de-AT" smtClean="0"/>
              <a:t>23.06.2025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120FDD2-38BE-4FF3-99B1-23EE45BD1D63}" type="slidenum">
              <a:rPr lang="de-AT" smtClean="0"/>
              <a:t>‹Nr.›</a:t>
            </a:fld>
            <a:endParaRPr lang="de-AT"/>
          </a:p>
        </p:txBody>
      </p:sp>
      <p:sp>
        <p:nvSpPr>
          <p:cNvPr id="8" name="Rectangle 7"/>
          <p:cNvSpPr/>
          <p:nvPr userDrawn="1"/>
        </p:nvSpPr>
        <p:spPr>
          <a:xfrm>
            <a:off x="13" y="0"/>
            <a:ext cx="3038093" cy="619669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578311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071FB24-F757-4602-9414-A0BCAB20A561}" type="datetimeFigureOut">
              <a:rPr lang="de-AT" smtClean="0"/>
              <a:t>23.06.2025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120FDD2-38BE-4FF3-99B1-23EE45BD1D63}" type="slidenum">
              <a:rPr lang="de-AT" smtClean="0"/>
              <a:t>‹Nr.›</a:t>
            </a:fld>
            <a:endParaRPr lang="de-AT"/>
          </a:p>
        </p:txBody>
      </p:sp>
    </p:spTree>
    <p:extLst>
      <p:ext uri="{BB962C8B-B14F-4D97-AF65-F5344CB8AC3E}">
        <p14:creationId xmlns:p14="http://schemas.microsoft.com/office/powerpoint/2010/main" val="384716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71FB24-F757-4602-9414-A0BCAB20A561}" type="datetimeFigureOut">
              <a:rPr lang="de-AT" smtClean="0"/>
              <a:t>23.06.2025</a:t>
            </a:fld>
            <a:endParaRPr lang="de-AT"/>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20FDD2-38BE-4FF3-99B1-23EE45BD1D63}" type="slidenum">
              <a:rPr lang="de-AT" smtClean="0"/>
              <a:t>‹Nr.›</a:t>
            </a:fld>
            <a:endParaRPr lang="de-AT"/>
          </a:p>
        </p:txBody>
      </p:sp>
      <p:pic>
        <p:nvPicPr>
          <p:cNvPr id="7" name="Grafik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651210"/>
            <a:ext cx="9144000" cy="206790"/>
          </a:xfrm>
          <a:prstGeom prst="rect">
            <a:avLst/>
          </a:prstGeom>
        </p:spPr>
      </p:pic>
    </p:spTree>
    <p:extLst>
      <p:ext uri="{BB962C8B-B14F-4D97-AF65-F5344CB8AC3E}">
        <p14:creationId xmlns:p14="http://schemas.microsoft.com/office/powerpoint/2010/main" val="28316370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spd="med">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4550" y="1490047"/>
            <a:ext cx="6377333" cy="3534074"/>
          </a:xfrm>
        </p:spPr>
        <p:txBody>
          <a:bodyPr>
            <a:normAutofit/>
          </a:bodyPr>
          <a:lstStyle/>
          <a:p>
            <a:r>
              <a:rPr lang="de-DE" spc="50" dirty="0">
                <a:solidFill>
                  <a:srgbClr val="C00000"/>
                </a:solidFill>
              </a:rPr>
              <a:t>Information</a:t>
            </a:r>
            <a:br>
              <a:rPr lang="de-DE" spc="50" dirty="0">
                <a:solidFill>
                  <a:srgbClr val="C00000"/>
                </a:solidFill>
              </a:rPr>
            </a:br>
            <a:r>
              <a:rPr lang="de-DE" spc="50" dirty="0">
                <a:solidFill>
                  <a:srgbClr val="C00000"/>
                </a:solidFill>
              </a:rPr>
              <a:t>Projektwochen 2026</a:t>
            </a:r>
            <a:br>
              <a:rPr lang="de-DE" spc="50" dirty="0">
                <a:solidFill>
                  <a:srgbClr val="C00000"/>
                </a:solidFill>
              </a:rPr>
            </a:br>
            <a:br>
              <a:rPr lang="de-DE" spc="50" dirty="0">
                <a:solidFill>
                  <a:srgbClr val="830628"/>
                </a:solidFill>
              </a:rPr>
            </a:br>
            <a:br>
              <a:rPr lang="de-DE" spc="50" dirty="0">
                <a:solidFill>
                  <a:srgbClr val="830628"/>
                </a:solidFill>
              </a:rPr>
            </a:br>
            <a:r>
              <a:rPr lang="de-DE" sz="1800" spc="50" dirty="0">
                <a:solidFill>
                  <a:srgbClr val="C00000"/>
                </a:solidFill>
              </a:rPr>
              <a:t>Fachrichtung ländliches Betriebs- und Haushaltsmanagement und Fachrichtung Pferdewirtschaft  </a:t>
            </a:r>
            <a:endParaRPr lang="de-DE" sz="1700" spc="50" dirty="0">
              <a:solidFill>
                <a:srgbClr val="C00000"/>
              </a:solidFill>
            </a:endParaRPr>
          </a:p>
        </p:txBody>
      </p:sp>
      <p:sp>
        <p:nvSpPr>
          <p:cNvPr id="13" name="Titel 1"/>
          <p:cNvSpPr txBox="1">
            <a:spLocks/>
          </p:cNvSpPr>
          <p:nvPr/>
        </p:nvSpPr>
        <p:spPr>
          <a:xfrm>
            <a:off x="574569" y="5184139"/>
            <a:ext cx="7543800" cy="8891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1" kern="1200" spc="0" baseline="0">
                <a:solidFill>
                  <a:srgbClr val="727277"/>
                </a:solidFill>
                <a:latin typeface="Arial" panose="020B0604020202020204" pitchFamily="34" charset="0"/>
                <a:ea typeface="+mj-ea"/>
                <a:cs typeface="Arial" panose="020B0604020202020204" pitchFamily="34" charset="0"/>
              </a:defRPr>
            </a:lvl1pPr>
          </a:lstStyle>
          <a:p>
            <a:endParaRPr lang="de-DE" sz="1800" spc="50" dirty="0"/>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b="11550"/>
          <a:stretch/>
        </p:blipFill>
        <p:spPr>
          <a:xfrm>
            <a:off x="7632000" y="0"/>
            <a:ext cx="1512000" cy="982800"/>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237" y="1044477"/>
            <a:ext cx="1512000" cy="982800"/>
          </a:xfrm>
          <a:prstGeom prst="rect">
            <a:avLst/>
          </a:prstGeom>
        </p:spPr>
      </p:pic>
      <p:pic>
        <p:nvPicPr>
          <p:cNvPr id="16" name="Grafik 15"/>
          <p:cNvPicPr>
            <a:picLocks noChangeAspect="1"/>
          </p:cNvPicPr>
          <p:nvPr/>
        </p:nvPicPr>
        <p:blipFill rotWithShape="1">
          <a:blip r:embed="rId5" cstate="print">
            <a:extLst>
              <a:ext uri="{28A0092B-C50C-407E-A947-70E740481C1C}">
                <a14:useLocalDpi xmlns:a14="http://schemas.microsoft.com/office/drawing/2010/main" val="0"/>
              </a:ext>
            </a:extLst>
          </a:blip>
          <a:srcRect t="8316" b="6255"/>
          <a:stretch/>
        </p:blipFill>
        <p:spPr>
          <a:xfrm>
            <a:off x="7628237" y="3100095"/>
            <a:ext cx="1512000" cy="982800"/>
          </a:xfrm>
          <a:prstGeom prst="rect">
            <a:avLst/>
          </a:prstGeom>
        </p:spPr>
      </p:pic>
      <p:pic>
        <p:nvPicPr>
          <p:cNvPr id="17" name="Grafik 16"/>
          <p:cNvPicPr>
            <a:picLocks noChangeAspect="1"/>
          </p:cNvPicPr>
          <p:nvPr/>
        </p:nvPicPr>
        <p:blipFill rotWithShape="1">
          <a:blip r:embed="rId6" cstate="print">
            <a:extLst>
              <a:ext uri="{28A0092B-C50C-407E-A947-70E740481C1C}">
                <a14:useLocalDpi xmlns:a14="http://schemas.microsoft.com/office/drawing/2010/main" val="0"/>
              </a:ext>
            </a:extLst>
          </a:blip>
          <a:srcRect l="10706"/>
          <a:stretch/>
        </p:blipFill>
        <p:spPr>
          <a:xfrm rot="16200000">
            <a:off x="7896600" y="4945990"/>
            <a:ext cx="982800" cy="1512000"/>
          </a:xfrm>
          <a:prstGeom prst="rect">
            <a:avLst/>
          </a:prstGeom>
        </p:spPr>
      </p:pic>
      <p:pic>
        <p:nvPicPr>
          <p:cNvPr id="18" name="Grafik 17"/>
          <p:cNvPicPr>
            <a:picLocks noChangeAspect="1"/>
          </p:cNvPicPr>
          <p:nvPr/>
        </p:nvPicPr>
        <p:blipFill rotWithShape="1">
          <a:blip r:embed="rId7" cstate="print">
            <a:extLst>
              <a:ext uri="{28A0092B-C50C-407E-A947-70E740481C1C}">
                <a14:useLocalDpi xmlns:a14="http://schemas.microsoft.com/office/drawing/2010/main" val="0"/>
              </a:ext>
            </a:extLst>
          </a:blip>
          <a:srcRect b="13185"/>
          <a:stretch/>
        </p:blipFill>
        <p:spPr>
          <a:xfrm>
            <a:off x="7632000" y="2083143"/>
            <a:ext cx="1512000" cy="983701"/>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t="13474" b="36326"/>
          <a:stretch/>
        </p:blipFill>
        <p:spPr>
          <a:xfrm>
            <a:off x="7632000" y="4176139"/>
            <a:ext cx="1512000" cy="982800"/>
          </a:xfrm>
          <a:prstGeom prst="rect">
            <a:avLst/>
          </a:prstGeom>
        </p:spPr>
      </p:pic>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550" y="501014"/>
            <a:ext cx="989033" cy="989033"/>
          </a:xfrm>
          <a:prstGeom prst="rect">
            <a:avLst/>
          </a:prstGeom>
        </p:spPr>
      </p:pic>
    </p:spTree>
    <p:extLst>
      <p:ext uri="{BB962C8B-B14F-4D97-AF65-F5344CB8AC3E}">
        <p14:creationId xmlns:p14="http://schemas.microsoft.com/office/powerpoint/2010/main" val="267897606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314" y="305458"/>
            <a:ext cx="8260186" cy="1256642"/>
          </a:xfrm>
        </p:spPr>
        <p:txBody>
          <a:bodyPr>
            <a:normAutofit/>
          </a:bodyPr>
          <a:lstStyle/>
          <a:p>
            <a:r>
              <a:rPr lang="de-DE" sz="3600" b="1" dirty="0" err="1">
                <a:latin typeface="Calibri" panose="020F0502020204030204" pitchFamily="34" charset="0"/>
                <a:cs typeface="Calibri" panose="020F0502020204030204" pitchFamily="34" charset="0"/>
              </a:rPr>
              <a:t>ÜbungsleiterIn</a:t>
            </a:r>
            <a:r>
              <a:rPr lang="de-DE" sz="3600" b="1" dirty="0">
                <a:latin typeface="Calibri" panose="020F0502020204030204" pitchFamily="34" charset="0"/>
                <a:cs typeface="Calibri" panose="020F0502020204030204" pitchFamily="34" charset="0"/>
              </a:rPr>
              <a:t> Voltigieren</a:t>
            </a:r>
            <a:br>
              <a:rPr lang="de-DE" sz="3600" b="1" dirty="0">
                <a:latin typeface="Calibri" panose="020F0502020204030204" pitchFamily="34" charset="0"/>
                <a:cs typeface="Calibri" panose="020F0502020204030204" pitchFamily="34" charset="0"/>
              </a:rPr>
            </a:br>
            <a:r>
              <a:rPr lang="de-DE" sz="2700" dirty="0">
                <a:latin typeface="Calibri" panose="020F0502020204030204" pitchFamily="34" charset="0"/>
                <a:cs typeface="Calibri" panose="020F0502020204030204" pitchFamily="34" charset="0"/>
              </a:rPr>
              <a:t>für Schüler*innen der Fachrichtung Pferdewirtschaft </a:t>
            </a:r>
            <a:endParaRPr lang="de-AT" sz="36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518159" y="1562100"/>
            <a:ext cx="7887408" cy="4577621"/>
          </a:xfrm>
        </p:spPr>
        <p:txBody>
          <a:bodyPr>
            <a:normAutofit fontScale="85000" lnSpcReduction="20000"/>
          </a:bodyPr>
          <a:lstStyle/>
          <a:p>
            <a:pPr marL="0" indent="0">
              <a:buNone/>
            </a:pPr>
            <a:r>
              <a:rPr lang="de-DE" i="1" dirty="0"/>
              <a:t>Kursort: </a:t>
            </a:r>
            <a:r>
              <a:rPr lang="de-DE" dirty="0"/>
              <a:t>	</a:t>
            </a:r>
            <a:r>
              <a:rPr lang="de-DE" b="1" dirty="0"/>
              <a:t>LLA Weitau</a:t>
            </a:r>
          </a:p>
          <a:p>
            <a:pPr marL="0" indent="0">
              <a:buNone/>
            </a:pPr>
            <a:r>
              <a:rPr lang="de-DE" i="1" dirty="0"/>
              <a:t>Ziel: </a:t>
            </a:r>
            <a:r>
              <a:rPr lang="de-DE" dirty="0"/>
              <a:t>		Die </a:t>
            </a:r>
            <a:r>
              <a:rPr lang="de-DE" dirty="0" err="1"/>
              <a:t>SchülerInnen</a:t>
            </a:r>
            <a:r>
              <a:rPr lang="de-DE" dirty="0"/>
              <a:t> haben die Möglichkeit die offizielle Ausbildung 			des Österreichischen Pferdesportverbande zum Übungsleiter 			Voltigieren zu absolvieren. Diese berechtigt zum Leiten einer 			Übungsgruppe Voltigieren. Das Abschließen einer Mitgliedschaft 			beim Österreichischen </a:t>
            </a:r>
            <a:r>
              <a:rPr lang="de-DE" dirty="0" err="1"/>
              <a:t>SportlehrerInnenverband</a:t>
            </a:r>
            <a:r>
              <a:rPr lang="de-DE" dirty="0"/>
              <a:t> ist somit möglich. 		(Haftpflichtversicherung) </a:t>
            </a:r>
          </a:p>
          <a:p>
            <a:pPr marL="0" indent="0">
              <a:buNone/>
            </a:pPr>
            <a:r>
              <a:rPr lang="de-DE" i="1" dirty="0"/>
              <a:t>Voraussetzung: Schüler*innen der Fachrichtung Pferdewirtschaft </a:t>
            </a:r>
            <a:br>
              <a:rPr lang="de-DE" i="1" dirty="0"/>
            </a:br>
            <a:endParaRPr lang="de-DE" dirty="0"/>
          </a:p>
          <a:p>
            <a:pPr marL="0" indent="0">
              <a:buNone/>
            </a:pPr>
            <a:r>
              <a:rPr lang="de-DE" i="1" dirty="0"/>
              <a:t>Dauer:</a:t>
            </a:r>
            <a:r>
              <a:rPr lang="de-DE" dirty="0"/>
              <a:t> 		2 Wochen </a:t>
            </a:r>
            <a:br>
              <a:rPr lang="de-DE" dirty="0"/>
            </a:br>
            <a:endParaRPr lang="de-DE" dirty="0"/>
          </a:p>
          <a:p>
            <a:pPr marL="0" indent="0">
              <a:buNone/>
            </a:pPr>
            <a:r>
              <a:rPr lang="de-DE" i="1" dirty="0"/>
              <a:t>Teilnehmer</a:t>
            </a:r>
            <a:r>
              <a:rPr lang="de-DE" dirty="0"/>
              <a:t>: 	mind. 6/max. 12 </a:t>
            </a:r>
            <a:br>
              <a:rPr lang="de-DE" dirty="0"/>
            </a:br>
            <a:endParaRPr lang="de-DE" i="1" dirty="0"/>
          </a:p>
          <a:p>
            <a:pPr marL="0" indent="0">
              <a:buNone/>
            </a:pPr>
            <a:r>
              <a:rPr lang="de-DE" i="1" dirty="0"/>
              <a:t>Kosten</a:t>
            </a:r>
            <a:r>
              <a:rPr lang="de-DE" dirty="0"/>
              <a:t>: 	ca.  € 350,00 </a:t>
            </a:r>
          </a:p>
          <a:p>
            <a:pPr marL="0" indent="0">
              <a:buNone/>
            </a:pPr>
            <a:endParaRPr lang="de-DE" dirty="0"/>
          </a:p>
          <a:p>
            <a:pPr marL="0" indent="0" algn="ctr">
              <a:buNone/>
            </a:pPr>
            <a:r>
              <a:rPr lang="de-DE" sz="1800" dirty="0"/>
              <a:t>Restplätze für Schüler*innen der anderen LLAs, </a:t>
            </a:r>
            <a:br>
              <a:rPr lang="de-DE" sz="1800" dirty="0"/>
            </a:br>
            <a:r>
              <a:rPr lang="de-DE" sz="1800" dirty="0"/>
              <a:t>sofern sie die Voraussetzungen erfüllen!</a:t>
            </a:r>
          </a:p>
        </p:txBody>
      </p:sp>
      <p:pic>
        <p:nvPicPr>
          <p:cNvPr id="4" name="Grafik 3"/>
          <p:cNvPicPr>
            <a:picLocks noChangeAspect="1"/>
          </p:cNvPicPr>
          <p:nvPr/>
        </p:nvPicPr>
        <p:blipFill rotWithShape="1">
          <a:blip r:embed="rId3"/>
          <a:srcRect l="24001" r="-382"/>
          <a:stretch/>
        </p:blipFill>
        <p:spPr>
          <a:xfrm>
            <a:off x="6353386" y="4142859"/>
            <a:ext cx="2473114" cy="115638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107042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a:latin typeface="Calibri" panose="020F0502020204030204" pitchFamily="34" charset="0"/>
                <a:cs typeface="Calibri" panose="020F0502020204030204" pitchFamily="34" charset="0"/>
              </a:rPr>
              <a:t>Schulautonomes Programm </a:t>
            </a:r>
            <a:endParaRPr lang="de-AT" sz="3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628649" y="1690690"/>
            <a:ext cx="7886701" cy="4178404"/>
          </a:xfrm>
        </p:spPr>
        <p:txBody>
          <a:bodyPr/>
          <a:lstStyle/>
          <a:p>
            <a:endParaRPr lang="de-DE" dirty="0"/>
          </a:p>
          <a:p>
            <a:r>
              <a:rPr lang="de-DE" dirty="0"/>
              <a:t>Pflegeassistenz  (FSBHM Rotholz)</a:t>
            </a:r>
          </a:p>
          <a:p>
            <a:pPr marL="0" indent="0">
              <a:buNone/>
            </a:pPr>
            <a:endParaRPr lang="de-DE" dirty="0"/>
          </a:p>
          <a:p>
            <a:endParaRPr lang="de-DE" dirty="0"/>
          </a:p>
          <a:p>
            <a:endParaRPr lang="de-DE" dirty="0"/>
          </a:p>
          <a:p>
            <a:endParaRPr lang="de-AT" dirty="0"/>
          </a:p>
        </p:txBody>
      </p:sp>
    </p:spTree>
    <p:extLst>
      <p:ext uri="{BB962C8B-B14F-4D97-AF65-F5344CB8AC3E}">
        <p14:creationId xmlns:p14="http://schemas.microsoft.com/office/powerpoint/2010/main" val="309086669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4"/>
            <a:ext cx="7543800" cy="1249965"/>
          </a:xfrm>
        </p:spPr>
        <p:txBody>
          <a:bodyPr/>
          <a:lstStyle/>
          <a:p>
            <a:r>
              <a:rPr lang="de-DE" dirty="0"/>
              <a:t>Allgemeine Informationen </a:t>
            </a:r>
            <a:endParaRPr lang="de-AT" dirty="0"/>
          </a:p>
        </p:txBody>
      </p:sp>
      <p:sp>
        <p:nvSpPr>
          <p:cNvPr id="3" name="Inhaltsplatzhalter 2"/>
          <p:cNvSpPr>
            <a:spLocks noGrp="1"/>
          </p:cNvSpPr>
          <p:nvPr>
            <p:ph idx="1"/>
          </p:nvPr>
        </p:nvSpPr>
        <p:spPr>
          <a:xfrm>
            <a:off x="822959" y="1316736"/>
            <a:ext cx="7543801" cy="4552358"/>
          </a:xfrm>
        </p:spPr>
        <p:txBody>
          <a:bodyPr>
            <a:normAutofit fontScale="92500" lnSpcReduction="10000"/>
          </a:bodyPr>
          <a:lstStyle/>
          <a:p>
            <a:r>
              <a:rPr lang="de-DE" dirty="0"/>
              <a:t>Wahlpflichtfach im zweiten Jahrgang – Beurteilung der Leistung</a:t>
            </a:r>
          </a:p>
          <a:p>
            <a:r>
              <a:rPr lang="de-DE" dirty="0"/>
              <a:t>Auswahl nach persönlichen Interessen </a:t>
            </a:r>
          </a:p>
          <a:p>
            <a:r>
              <a:rPr lang="de-DE" dirty="0"/>
              <a:t>Ermöglichen berufliche Zusatzqualifikationen </a:t>
            </a:r>
          </a:p>
          <a:p>
            <a:r>
              <a:rPr lang="de-DE" dirty="0"/>
              <a:t>Zusammenarbeit mit dem Weiterbildungsinstitut der Wirtschaftskammer (WIFI), mit dem Ausbildungszentrum West (AZW) sowie Fachleuten aus dem Schulbereich </a:t>
            </a:r>
          </a:p>
          <a:p>
            <a:r>
              <a:rPr lang="de-DE" dirty="0"/>
              <a:t>Wahlpflichtfach im zweiten Jahrgang </a:t>
            </a:r>
          </a:p>
          <a:p>
            <a:r>
              <a:rPr lang="de-DE" dirty="0"/>
              <a:t>Auswahl nach persönlichen Interessen </a:t>
            </a:r>
          </a:p>
          <a:p>
            <a:r>
              <a:rPr lang="de-DE" dirty="0"/>
              <a:t>Ermöglichen berufliche Zusatzqualifikationen </a:t>
            </a:r>
          </a:p>
          <a:p>
            <a:r>
              <a:rPr lang="de-DE" dirty="0"/>
              <a:t>Die unterschiedlichen Angebote werden an den Schulstandorten Lienz, St. Johann in Tirol, Rotholz, Imst und  Landeck stattfinden. </a:t>
            </a:r>
          </a:p>
          <a:p>
            <a:r>
              <a:rPr lang="de-DE" dirty="0"/>
              <a:t>Die Unterbringung erfolgt in den Internaten </a:t>
            </a:r>
          </a:p>
          <a:p>
            <a:r>
              <a:rPr lang="de-DE" dirty="0"/>
              <a:t>Kaution/Anzahlung € 100,--</a:t>
            </a:r>
            <a:endParaRPr lang="de-AT" dirty="0"/>
          </a:p>
          <a:p>
            <a:pPr marL="0" indent="0">
              <a:buNone/>
            </a:pPr>
            <a:endParaRPr lang="de-AT" dirty="0"/>
          </a:p>
        </p:txBody>
      </p:sp>
    </p:spTree>
    <p:extLst>
      <p:ext uri="{BB962C8B-B14F-4D97-AF65-F5344CB8AC3E}">
        <p14:creationId xmlns:p14="http://schemas.microsoft.com/office/powerpoint/2010/main" val="35896739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59" y="267750"/>
            <a:ext cx="7543800" cy="967161"/>
          </a:xfrm>
        </p:spPr>
        <p:txBody>
          <a:bodyPr/>
          <a:lstStyle/>
          <a:p>
            <a:r>
              <a:rPr lang="de-DE" dirty="0"/>
              <a:t>Ablauf- Zeitplan </a:t>
            </a:r>
          </a:p>
        </p:txBody>
      </p:sp>
      <p:sp>
        <p:nvSpPr>
          <p:cNvPr id="3" name="Inhaltsplatzhalter 2"/>
          <p:cNvSpPr>
            <a:spLocks noGrp="1"/>
          </p:cNvSpPr>
          <p:nvPr>
            <p:ph idx="1"/>
          </p:nvPr>
        </p:nvSpPr>
        <p:spPr>
          <a:xfrm>
            <a:off x="822959" y="1498862"/>
            <a:ext cx="7543801" cy="4370231"/>
          </a:xfrm>
        </p:spPr>
        <p:txBody>
          <a:bodyPr>
            <a:normAutofit/>
          </a:bodyPr>
          <a:lstStyle/>
          <a:p>
            <a:r>
              <a:rPr lang="de-DE" dirty="0"/>
              <a:t>Zeitgleich an allen genannten Schulstandorten </a:t>
            </a:r>
          </a:p>
          <a:p>
            <a:r>
              <a:rPr lang="de-DE" dirty="0"/>
              <a:t>2 Unterrichtswochen, bei einzelnen Programmen eine zusätzliche dritte Woche (außerhalb der Unterrichtszeit) </a:t>
            </a:r>
          </a:p>
          <a:p>
            <a:r>
              <a:rPr lang="de-DE" dirty="0"/>
              <a:t>Termin: </a:t>
            </a:r>
            <a:r>
              <a:rPr lang="de-AT" dirty="0"/>
              <a:t>15.06.2026 – 26.06.2026</a:t>
            </a:r>
            <a:endParaRPr lang="de-DE" b="1" dirty="0"/>
          </a:p>
          <a:p>
            <a:r>
              <a:rPr lang="de-DE" dirty="0"/>
              <a:t>Abgabetermin der Auswahl bis spätestens Montag 22.09.2025</a:t>
            </a:r>
          </a:p>
          <a:p>
            <a:r>
              <a:rPr lang="de-DE" dirty="0"/>
              <a:t>Wahl nach Interesse bzw. Schwerpunkt </a:t>
            </a:r>
          </a:p>
        </p:txBody>
      </p:sp>
    </p:spTree>
    <p:extLst>
      <p:ext uri="{BB962C8B-B14F-4D97-AF65-F5344CB8AC3E}">
        <p14:creationId xmlns:p14="http://schemas.microsoft.com/office/powerpoint/2010/main" val="353322335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314" y="305458"/>
            <a:ext cx="8057089" cy="778624"/>
          </a:xfrm>
        </p:spPr>
        <p:txBody>
          <a:bodyPr>
            <a:normAutofit/>
          </a:bodyPr>
          <a:lstStyle/>
          <a:p>
            <a:r>
              <a:rPr lang="de-DE" sz="3600" b="1" dirty="0">
                <a:latin typeface="Calibri" panose="020F0502020204030204" pitchFamily="34" charset="0"/>
                <a:cs typeface="Calibri" panose="020F0502020204030204" pitchFamily="34" charset="0"/>
              </a:rPr>
              <a:t>Ausbildung zum/zur </a:t>
            </a:r>
            <a:r>
              <a:rPr lang="de-DE" sz="3600" b="1" dirty="0" err="1">
                <a:latin typeface="Calibri" panose="020F0502020204030204" pitchFamily="34" charset="0"/>
                <a:cs typeface="Calibri" panose="020F0502020204030204" pitchFamily="34" charset="0"/>
              </a:rPr>
              <a:t>Kneippinsructor</a:t>
            </a:r>
            <a:r>
              <a:rPr lang="de-DE" sz="3600" b="1" dirty="0">
                <a:latin typeface="Calibri" panose="020F0502020204030204" pitchFamily="34" charset="0"/>
                <a:cs typeface="Calibri" panose="020F0502020204030204" pitchFamily="34" charset="0"/>
              </a:rPr>
              <a:t>*in</a:t>
            </a:r>
            <a:endParaRPr lang="de-AT" sz="3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822959" y="1366887"/>
            <a:ext cx="7543801" cy="4577621"/>
          </a:xfrm>
        </p:spPr>
        <p:txBody>
          <a:bodyPr/>
          <a:lstStyle/>
          <a:p>
            <a:pPr marL="0" indent="0">
              <a:buNone/>
            </a:pPr>
            <a:r>
              <a:rPr lang="de-DE" i="1" dirty="0"/>
              <a:t>Kursort: </a:t>
            </a:r>
            <a:r>
              <a:rPr lang="de-DE" dirty="0"/>
              <a:t>	</a:t>
            </a:r>
            <a:r>
              <a:rPr lang="de-DE" b="1" dirty="0"/>
              <a:t>FSBHM Landeck </a:t>
            </a:r>
          </a:p>
          <a:p>
            <a:pPr marL="0" indent="0">
              <a:buNone/>
            </a:pPr>
            <a:endParaRPr lang="de-DE" b="1" dirty="0"/>
          </a:p>
          <a:p>
            <a:pPr marL="0" indent="0">
              <a:buNone/>
            </a:pPr>
            <a:r>
              <a:rPr lang="de-DE" i="1" dirty="0"/>
              <a:t>Ziel: </a:t>
            </a:r>
            <a:r>
              <a:rPr lang="de-DE" dirty="0"/>
              <a:t>		</a:t>
            </a:r>
            <a:r>
              <a:rPr lang="de-DE" b="1" dirty="0"/>
              <a:t>Zertifikat zum </a:t>
            </a:r>
            <a:r>
              <a:rPr lang="de-DE" b="1" dirty="0" err="1"/>
              <a:t>Kneippinstructor</a:t>
            </a:r>
            <a:r>
              <a:rPr lang="de-DE" b="1" dirty="0"/>
              <a:t> </a:t>
            </a:r>
            <a:br>
              <a:rPr lang="de-DE" b="1" dirty="0"/>
            </a:br>
            <a:r>
              <a:rPr lang="de-DE" b="1" dirty="0"/>
              <a:t>		</a:t>
            </a:r>
            <a:r>
              <a:rPr lang="de-DE" dirty="0"/>
              <a:t>nach den 5 Säulen von Sebastian Kneipp</a:t>
            </a:r>
          </a:p>
          <a:p>
            <a:pPr marL="0" indent="0">
              <a:buNone/>
            </a:pPr>
            <a:endParaRPr lang="de-DE" i="1" dirty="0"/>
          </a:p>
          <a:p>
            <a:pPr marL="0" indent="0">
              <a:buNone/>
            </a:pPr>
            <a:r>
              <a:rPr lang="de-DE" i="1" dirty="0"/>
              <a:t>Dauer:</a:t>
            </a:r>
            <a:r>
              <a:rPr lang="de-DE" dirty="0"/>
              <a:t> 	2 Wochen </a:t>
            </a:r>
          </a:p>
          <a:p>
            <a:pPr marL="0" indent="0">
              <a:buNone/>
            </a:pPr>
            <a:endParaRPr lang="de-DE" dirty="0"/>
          </a:p>
          <a:p>
            <a:pPr marL="0" indent="0">
              <a:buNone/>
            </a:pPr>
            <a:r>
              <a:rPr lang="de-DE" i="1" dirty="0"/>
              <a:t>Teilnehmer</a:t>
            </a:r>
            <a:r>
              <a:rPr lang="de-DE" dirty="0"/>
              <a:t>: max. 20 Teilnehmer*innen </a:t>
            </a:r>
          </a:p>
          <a:p>
            <a:pPr marL="0" indent="0">
              <a:buNone/>
            </a:pPr>
            <a:endParaRPr lang="de-DE" i="1" dirty="0"/>
          </a:p>
          <a:p>
            <a:pPr marL="0" indent="0">
              <a:buNone/>
            </a:pPr>
            <a:r>
              <a:rPr lang="de-DE" i="1" dirty="0"/>
              <a:t>Kosten</a:t>
            </a:r>
            <a:r>
              <a:rPr lang="de-DE" dirty="0"/>
              <a:t>: 	ca. 80,00 €</a:t>
            </a:r>
          </a:p>
        </p:txBody>
      </p:sp>
      <p:pic>
        <p:nvPicPr>
          <p:cNvPr id="4" name="Grafik 3"/>
          <p:cNvPicPr>
            <a:picLocks noChangeAspect="1"/>
          </p:cNvPicPr>
          <p:nvPr/>
        </p:nvPicPr>
        <p:blipFill>
          <a:blip r:embed="rId3"/>
          <a:stretch>
            <a:fillRect/>
          </a:stretch>
        </p:blipFill>
        <p:spPr>
          <a:xfrm>
            <a:off x="5660692" y="3987538"/>
            <a:ext cx="2962711" cy="165911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61627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314" y="305458"/>
            <a:ext cx="8057089" cy="778624"/>
          </a:xfrm>
        </p:spPr>
        <p:txBody>
          <a:bodyPr>
            <a:normAutofit fontScale="90000"/>
          </a:bodyPr>
          <a:lstStyle/>
          <a:p>
            <a:r>
              <a:rPr lang="de-DE" sz="3600" b="1" dirty="0">
                <a:latin typeface="Calibri" panose="020F0502020204030204" pitchFamily="34" charset="0"/>
                <a:cs typeface="Calibri" panose="020F0502020204030204" pitchFamily="34" charset="0"/>
              </a:rPr>
              <a:t>Assistenzkraft </a:t>
            </a:r>
            <a:r>
              <a:rPr lang="de-DE" sz="3600" b="1">
                <a:latin typeface="Calibri" panose="020F0502020204030204" pitchFamily="34" charset="0"/>
                <a:cs typeface="Calibri" panose="020F0502020204030204" pitchFamily="34" charset="0"/>
              </a:rPr>
              <a:t>in Kinderbetreuungseinrichtungen</a:t>
            </a:r>
            <a:endParaRPr lang="de-AT" sz="3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822959" y="1214651"/>
            <a:ext cx="7887408" cy="4729857"/>
          </a:xfrm>
        </p:spPr>
        <p:txBody>
          <a:bodyPr>
            <a:normAutofit fontScale="92500" lnSpcReduction="20000"/>
          </a:bodyPr>
          <a:lstStyle/>
          <a:p>
            <a:pPr marL="0" indent="0">
              <a:buNone/>
            </a:pPr>
            <a:r>
              <a:rPr lang="de-DE" i="1" dirty="0"/>
              <a:t>Kursort: </a:t>
            </a:r>
            <a:r>
              <a:rPr lang="de-DE" dirty="0"/>
              <a:t>	</a:t>
            </a:r>
            <a:r>
              <a:rPr lang="de-DE" b="1" dirty="0"/>
              <a:t>FSBHM Landeck und  LLA Lienz </a:t>
            </a:r>
          </a:p>
          <a:p>
            <a:pPr marL="0" indent="0">
              <a:buNone/>
            </a:pPr>
            <a:endParaRPr lang="de-DE" b="1" dirty="0"/>
          </a:p>
          <a:p>
            <a:pPr marL="0" indent="0">
              <a:buNone/>
            </a:pPr>
            <a:r>
              <a:rPr lang="de-DE" i="1" dirty="0"/>
              <a:t>Ziel: </a:t>
            </a:r>
            <a:r>
              <a:rPr lang="de-DE" dirty="0"/>
              <a:t>		Ergänzende Unterrichtsinhalte die für den Abschluss der 			Zusatzqualifikation notwendig sind</a:t>
            </a:r>
            <a:r>
              <a:rPr lang="de-DE" b="1" dirty="0"/>
              <a:t>		</a:t>
            </a:r>
            <a:endParaRPr lang="de-DE" i="1" dirty="0"/>
          </a:p>
          <a:p>
            <a:pPr marL="0" indent="0">
              <a:buNone/>
            </a:pPr>
            <a:endParaRPr lang="de-DE" i="1" dirty="0"/>
          </a:p>
          <a:p>
            <a:pPr marL="0" indent="0">
              <a:buNone/>
            </a:pPr>
            <a:r>
              <a:rPr lang="de-DE" i="1" dirty="0"/>
              <a:t>Voraussetzung: </a:t>
            </a:r>
            <a:r>
              <a:rPr lang="de-DE" dirty="0"/>
              <a:t>verpflichtend für jene Schüler*innen, die sich für die 				Zusatzqualifikation „Assistenzkraft in Kinderbetreuungs-			</a:t>
            </a:r>
            <a:r>
              <a:rPr lang="de-DE" dirty="0" err="1"/>
              <a:t>einrichtungen</a:t>
            </a:r>
            <a:r>
              <a:rPr lang="de-DE" dirty="0"/>
              <a:t>“ entschieden haben, sonst keine Teilnahme 			möglich.  </a:t>
            </a:r>
            <a:br>
              <a:rPr lang="de-DE" i="1" dirty="0"/>
            </a:br>
            <a:endParaRPr lang="de-DE" dirty="0"/>
          </a:p>
          <a:p>
            <a:pPr marL="0" indent="0">
              <a:buNone/>
            </a:pPr>
            <a:r>
              <a:rPr lang="de-DE" i="1" dirty="0"/>
              <a:t>Teilnehmer</a:t>
            </a:r>
            <a:r>
              <a:rPr lang="de-DE" dirty="0"/>
              <a:t>: 	Teilprüfungen über einzelne Unterrichtsinhalte in den 				Projektwochen </a:t>
            </a:r>
          </a:p>
          <a:p>
            <a:pPr marL="0" indent="0">
              <a:buNone/>
            </a:pPr>
            <a:r>
              <a:rPr lang="de-DE" i="1" dirty="0"/>
              <a:t>Dauer:</a:t>
            </a:r>
            <a:r>
              <a:rPr lang="de-DE" dirty="0"/>
              <a:t> 	2 Wochen </a:t>
            </a:r>
          </a:p>
          <a:p>
            <a:pPr marL="0" indent="0">
              <a:buNone/>
            </a:pPr>
            <a:endParaRPr lang="de-DE" i="1" dirty="0"/>
          </a:p>
          <a:p>
            <a:pPr marL="0" indent="0">
              <a:buNone/>
            </a:pPr>
            <a:r>
              <a:rPr lang="de-DE" i="1" dirty="0"/>
              <a:t>Kosten</a:t>
            </a:r>
            <a:r>
              <a:rPr lang="de-DE" dirty="0"/>
              <a:t>: 	ca. 400,00 €</a:t>
            </a:r>
          </a:p>
        </p:txBody>
      </p:sp>
      <p:pic>
        <p:nvPicPr>
          <p:cNvPr id="4" name="Grafik 3"/>
          <p:cNvPicPr>
            <a:picLocks noChangeAspect="1"/>
          </p:cNvPicPr>
          <p:nvPr/>
        </p:nvPicPr>
        <p:blipFill>
          <a:blip r:embed="rId3"/>
          <a:stretch>
            <a:fillRect/>
          </a:stretch>
        </p:blipFill>
        <p:spPr>
          <a:xfrm>
            <a:off x="6110268" y="4612944"/>
            <a:ext cx="2600100" cy="146213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64484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314" y="305458"/>
            <a:ext cx="8057089" cy="778624"/>
          </a:xfrm>
        </p:spPr>
        <p:txBody>
          <a:bodyPr>
            <a:normAutofit/>
          </a:bodyPr>
          <a:lstStyle/>
          <a:p>
            <a:r>
              <a:rPr lang="de-DE" sz="3600" b="1" dirty="0">
                <a:latin typeface="Calibri" panose="020F0502020204030204" pitchFamily="34" charset="0"/>
                <a:cs typeface="Calibri" panose="020F0502020204030204" pitchFamily="34" charset="0"/>
              </a:rPr>
              <a:t>Kreativwerkstatt</a:t>
            </a:r>
            <a:endParaRPr lang="de-AT" sz="3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822959" y="1366887"/>
            <a:ext cx="7887408" cy="4577621"/>
          </a:xfrm>
        </p:spPr>
        <p:txBody>
          <a:bodyPr>
            <a:normAutofit/>
          </a:bodyPr>
          <a:lstStyle/>
          <a:p>
            <a:pPr marL="0" indent="0">
              <a:buNone/>
            </a:pPr>
            <a:r>
              <a:rPr lang="de-DE" i="1" dirty="0"/>
              <a:t>Kursort: </a:t>
            </a:r>
            <a:r>
              <a:rPr lang="de-DE" dirty="0"/>
              <a:t>	</a:t>
            </a:r>
            <a:r>
              <a:rPr lang="de-DE" b="1" dirty="0"/>
              <a:t>LLA Weitau</a:t>
            </a:r>
          </a:p>
          <a:p>
            <a:pPr marL="0" indent="0">
              <a:buNone/>
            </a:pPr>
            <a:endParaRPr lang="de-DE" b="1" dirty="0"/>
          </a:p>
          <a:p>
            <a:pPr marL="0" indent="0">
              <a:buNone/>
            </a:pPr>
            <a:r>
              <a:rPr lang="de-DE" i="1" dirty="0"/>
              <a:t>Ziel: </a:t>
            </a:r>
            <a:r>
              <a:rPr lang="de-DE" dirty="0"/>
              <a:t>		Vielfältiges kreatives Programm in Weberei, Töpferei, 			sommerliche Näh-, Bastel-, und Malwerkstatt, Küche 			und Natur. Bei der Vielfalt an Blumen, bei Musik und Tanz 		die eigene Kreativität entdecken.   </a:t>
            </a:r>
            <a:br>
              <a:rPr lang="de-DE" b="1" dirty="0"/>
            </a:br>
            <a:r>
              <a:rPr lang="de-DE" b="1" dirty="0"/>
              <a:t>		</a:t>
            </a:r>
            <a:br>
              <a:rPr lang="de-DE" i="1" dirty="0"/>
            </a:br>
            <a:r>
              <a:rPr lang="de-DE" i="1" dirty="0"/>
              <a:t>Dauer:</a:t>
            </a:r>
            <a:r>
              <a:rPr lang="de-DE" dirty="0"/>
              <a:t> 	2 Wochen </a:t>
            </a:r>
          </a:p>
          <a:p>
            <a:pPr marL="0" indent="0">
              <a:buNone/>
            </a:pPr>
            <a:endParaRPr lang="de-DE" i="1" dirty="0"/>
          </a:p>
          <a:p>
            <a:pPr marL="0" indent="0">
              <a:buNone/>
            </a:pPr>
            <a:r>
              <a:rPr lang="de-DE" i="1" dirty="0"/>
              <a:t>Kosten</a:t>
            </a:r>
            <a:r>
              <a:rPr lang="de-DE" dirty="0"/>
              <a:t>: 	ca. 120,00 €</a:t>
            </a:r>
          </a:p>
        </p:txBody>
      </p:sp>
      <p:pic>
        <p:nvPicPr>
          <p:cNvPr id="4" name="Grafik 3"/>
          <p:cNvPicPr>
            <a:picLocks noChangeAspect="1"/>
          </p:cNvPicPr>
          <p:nvPr/>
        </p:nvPicPr>
        <p:blipFill>
          <a:blip r:embed="rId3"/>
          <a:stretch>
            <a:fillRect/>
          </a:stretch>
        </p:blipFill>
        <p:spPr>
          <a:xfrm>
            <a:off x="1718069" y="5291055"/>
            <a:ext cx="1573771" cy="1176300"/>
          </a:xfrm>
          <a:prstGeom prst="rect">
            <a:avLst/>
          </a:prstGeom>
        </p:spPr>
      </p:pic>
      <p:pic>
        <p:nvPicPr>
          <p:cNvPr id="5" name="Grafik 4"/>
          <p:cNvPicPr>
            <a:picLocks noChangeAspect="1"/>
          </p:cNvPicPr>
          <p:nvPr/>
        </p:nvPicPr>
        <p:blipFill>
          <a:blip r:embed="rId4"/>
          <a:stretch>
            <a:fillRect/>
          </a:stretch>
        </p:blipFill>
        <p:spPr>
          <a:xfrm>
            <a:off x="3512153" y="5291055"/>
            <a:ext cx="1772362" cy="1176300"/>
          </a:xfrm>
          <a:prstGeom prst="rect">
            <a:avLst/>
          </a:prstGeom>
        </p:spPr>
      </p:pic>
      <p:pic>
        <p:nvPicPr>
          <p:cNvPr id="6" name="Grafik 5"/>
          <p:cNvPicPr>
            <a:picLocks noChangeAspect="1"/>
          </p:cNvPicPr>
          <p:nvPr/>
        </p:nvPicPr>
        <p:blipFill>
          <a:blip r:embed="rId5"/>
          <a:stretch>
            <a:fillRect/>
          </a:stretch>
        </p:blipFill>
        <p:spPr>
          <a:xfrm>
            <a:off x="5747946" y="3922660"/>
            <a:ext cx="2412743" cy="1577286"/>
          </a:xfrm>
          <a:prstGeom prst="rect">
            <a:avLst/>
          </a:prstGeom>
        </p:spPr>
      </p:pic>
    </p:spTree>
    <p:extLst>
      <p:ext uri="{BB962C8B-B14F-4D97-AF65-F5344CB8AC3E}">
        <p14:creationId xmlns:p14="http://schemas.microsoft.com/office/powerpoint/2010/main" val="9566287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314" y="305458"/>
            <a:ext cx="8057089" cy="778624"/>
          </a:xfrm>
        </p:spPr>
        <p:txBody>
          <a:bodyPr>
            <a:normAutofit/>
          </a:bodyPr>
          <a:lstStyle/>
          <a:p>
            <a:r>
              <a:rPr lang="de-DE" sz="3600" b="1" dirty="0">
                <a:latin typeface="Calibri" panose="020F0502020204030204" pitchFamily="34" charset="0"/>
                <a:cs typeface="Calibri" panose="020F0502020204030204" pitchFamily="34" charset="0"/>
              </a:rPr>
              <a:t>Traktorführerschein</a:t>
            </a:r>
            <a:endParaRPr lang="de-AT" sz="3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822959" y="1366887"/>
            <a:ext cx="7887408" cy="5008513"/>
          </a:xfrm>
        </p:spPr>
        <p:txBody>
          <a:bodyPr>
            <a:normAutofit fontScale="92500" lnSpcReduction="10000"/>
          </a:bodyPr>
          <a:lstStyle/>
          <a:p>
            <a:pPr marL="0" indent="0">
              <a:buNone/>
            </a:pPr>
            <a:r>
              <a:rPr lang="de-DE" i="1" dirty="0"/>
              <a:t>Kursorte: </a:t>
            </a:r>
            <a:r>
              <a:rPr lang="de-DE" dirty="0"/>
              <a:t>	</a:t>
            </a:r>
            <a:r>
              <a:rPr lang="de-DE" b="1" dirty="0"/>
              <a:t>LLA Rotholz, LLA St. Johann und LLA Lienz </a:t>
            </a:r>
          </a:p>
          <a:p>
            <a:pPr marL="0" indent="0">
              <a:buNone/>
            </a:pPr>
            <a:endParaRPr lang="de-DE" i="1" dirty="0"/>
          </a:p>
          <a:p>
            <a:pPr marL="0" indent="0">
              <a:buNone/>
            </a:pPr>
            <a:r>
              <a:rPr lang="de-DE" i="1" dirty="0"/>
              <a:t>Ziel: </a:t>
            </a:r>
            <a:r>
              <a:rPr lang="de-DE" dirty="0"/>
              <a:t>		</a:t>
            </a:r>
            <a:r>
              <a:rPr lang="de-DE" b="1" dirty="0"/>
              <a:t>Lenkerberechtigung für die Gruppe F – Traktor 		</a:t>
            </a:r>
            <a:endParaRPr lang="de-DE" i="1" dirty="0"/>
          </a:p>
          <a:p>
            <a:pPr marL="0" indent="0">
              <a:buNone/>
            </a:pPr>
            <a:br>
              <a:rPr lang="de-DE" i="1" dirty="0"/>
            </a:br>
            <a:r>
              <a:rPr lang="de-DE" i="1" dirty="0"/>
              <a:t>Hinweis</a:t>
            </a:r>
            <a:r>
              <a:rPr lang="de-DE" dirty="0"/>
              <a:t>: 	7 Fahrstunden sind im Kurs enthalten. Die </a:t>
            </a:r>
            <a:br>
              <a:rPr lang="de-DE" dirty="0"/>
            </a:br>
            <a:r>
              <a:rPr lang="de-DE" dirty="0"/>
              <a:t>		Prüfungen finden teilweise außerhalb der </a:t>
            </a:r>
            <a:br>
              <a:rPr lang="de-DE" dirty="0"/>
            </a:br>
            <a:r>
              <a:rPr lang="de-DE" dirty="0"/>
              <a:t>		Projektwochen statt. </a:t>
            </a:r>
          </a:p>
          <a:p>
            <a:pPr marL="0" indent="0">
              <a:buNone/>
            </a:pPr>
            <a:endParaRPr lang="de-DE" i="1" dirty="0"/>
          </a:p>
          <a:p>
            <a:pPr marL="0" indent="0">
              <a:buNone/>
            </a:pPr>
            <a:r>
              <a:rPr lang="de-DE" i="1" dirty="0"/>
              <a:t>Dauer:</a:t>
            </a:r>
            <a:r>
              <a:rPr lang="de-DE" dirty="0"/>
              <a:t> 	2 Wochen </a:t>
            </a:r>
          </a:p>
          <a:p>
            <a:pPr marL="0" indent="0">
              <a:buNone/>
            </a:pPr>
            <a:endParaRPr lang="de-DE" i="1" dirty="0"/>
          </a:p>
          <a:p>
            <a:pPr marL="0" indent="0">
              <a:buNone/>
            </a:pPr>
            <a:r>
              <a:rPr lang="de-DE" i="1" dirty="0"/>
              <a:t>Teilnehmer</a:t>
            </a:r>
            <a:r>
              <a:rPr lang="de-DE" dirty="0"/>
              <a:t>: ca. 20 je Standort </a:t>
            </a:r>
            <a:endParaRPr lang="de-DE" i="1" dirty="0"/>
          </a:p>
          <a:p>
            <a:pPr marL="0" indent="0">
              <a:buNone/>
            </a:pPr>
            <a:endParaRPr lang="de-DE" i="1" dirty="0"/>
          </a:p>
          <a:p>
            <a:pPr marL="0" indent="0">
              <a:buNone/>
            </a:pPr>
            <a:r>
              <a:rPr lang="de-DE" i="1" dirty="0"/>
              <a:t>Kosten</a:t>
            </a:r>
            <a:r>
              <a:rPr lang="de-DE" dirty="0"/>
              <a:t>: 	werden von der jeweiligen Schule </a:t>
            </a:r>
            <a:br>
              <a:rPr lang="de-DE" dirty="0"/>
            </a:br>
            <a:r>
              <a:rPr lang="de-DE" dirty="0"/>
              <a:t>		bekannt gegeben (Rotholz ca. € 250,00)</a:t>
            </a:r>
          </a:p>
        </p:txBody>
      </p:sp>
      <p:pic>
        <p:nvPicPr>
          <p:cNvPr id="4" name="Grafik 3"/>
          <p:cNvPicPr>
            <a:picLocks noChangeAspect="1"/>
          </p:cNvPicPr>
          <p:nvPr/>
        </p:nvPicPr>
        <p:blipFill>
          <a:blip r:embed="rId3"/>
          <a:stretch>
            <a:fillRect/>
          </a:stretch>
        </p:blipFill>
        <p:spPr>
          <a:xfrm>
            <a:off x="5841669" y="3871143"/>
            <a:ext cx="2868698" cy="126646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68838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panose="020F0502020204030204" pitchFamily="34" charset="0"/>
                <a:cs typeface="Calibri" panose="020F0502020204030204" pitchFamily="34" charset="0"/>
              </a:rPr>
              <a:t>Tierwohl und Artenvielfalt in der Landwirtschaft</a:t>
            </a:r>
            <a:endParaRPr lang="de-AT" b="1" dirty="0">
              <a:latin typeface="Calibri" panose="020F0502020204030204" pitchFamily="34" charset="0"/>
              <a:cs typeface="Calibri" panose="020F0502020204030204" pitchFamily="34" charset="0"/>
            </a:endParaRPr>
          </a:p>
        </p:txBody>
      </p:sp>
      <p:sp>
        <p:nvSpPr>
          <p:cNvPr id="5" name="Inhaltsplatzhalter 2"/>
          <p:cNvSpPr>
            <a:spLocks noGrp="1"/>
          </p:cNvSpPr>
          <p:nvPr>
            <p:ph idx="1"/>
          </p:nvPr>
        </p:nvSpPr>
        <p:spPr>
          <a:xfrm>
            <a:off x="822959" y="1690690"/>
            <a:ext cx="7543801" cy="4178404"/>
          </a:xfrm>
        </p:spPr>
        <p:txBody>
          <a:bodyPr>
            <a:noAutofit/>
          </a:bodyPr>
          <a:lstStyle/>
          <a:p>
            <a:pPr marL="0" indent="0">
              <a:buNone/>
            </a:pPr>
            <a:r>
              <a:rPr lang="de-DE" sz="1600" i="1" dirty="0">
                <a:latin typeface="Calibri" panose="020F0502020204030204" pitchFamily="34" charset="0"/>
                <a:cs typeface="Calibri" panose="020F0502020204030204" pitchFamily="34" charset="0"/>
              </a:rPr>
              <a:t>Kursort: </a:t>
            </a:r>
            <a:r>
              <a:rPr lang="de-DE" sz="1600" dirty="0">
                <a:latin typeface="Calibri" panose="020F0502020204030204" pitchFamily="34" charset="0"/>
                <a:cs typeface="Calibri" panose="020F0502020204030204" pitchFamily="34" charset="0"/>
              </a:rPr>
              <a:t>	</a:t>
            </a:r>
            <a:r>
              <a:rPr lang="de-DE" sz="1600" b="1" dirty="0">
                <a:latin typeface="Calibri" panose="020F0502020204030204" pitchFamily="34" charset="0"/>
                <a:cs typeface="Calibri" panose="020F0502020204030204" pitchFamily="34" charset="0"/>
              </a:rPr>
              <a:t>LLA Lienz</a:t>
            </a:r>
          </a:p>
          <a:p>
            <a:pPr marL="0" indent="0">
              <a:buNone/>
            </a:pPr>
            <a:r>
              <a:rPr lang="de-DE" sz="1600" i="1" dirty="0">
                <a:latin typeface="Calibri" panose="020F0502020204030204" pitchFamily="34" charset="0"/>
                <a:cs typeface="Calibri" panose="020F0502020204030204" pitchFamily="34" charset="0"/>
              </a:rPr>
              <a:t>Ziel: </a:t>
            </a:r>
            <a:r>
              <a:rPr lang="de-DE" sz="1600" dirty="0">
                <a:latin typeface="Calibri" panose="020F0502020204030204" pitchFamily="34" charset="0"/>
                <a:cs typeface="Calibri" panose="020F0502020204030204" pitchFamily="34" charset="0"/>
              </a:rPr>
              <a:t>		SchülerInnen vertiefen im ersten Teil ihr Fachwissen zum Thema 				Tierhaltung und </a:t>
            </a:r>
            <a:r>
              <a:rPr lang="de-DE" sz="1600" dirty="0" err="1">
                <a:latin typeface="Calibri" panose="020F0502020204030204" pitchFamily="34" charset="0"/>
                <a:cs typeface="Calibri" panose="020F0502020204030204" pitchFamily="34" charset="0"/>
              </a:rPr>
              <a:t>Tierwohl</a:t>
            </a:r>
            <a:r>
              <a:rPr lang="de-DE" sz="1600" dirty="0">
                <a:latin typeface="Calibri" panose="020F0502020204030204" pitchFamily="34" charset="0"/>
                <a:cs typeface="Calibri" panose="020F0502020204030204" pitchFamily="34" charset="0"/>
              </a:rPr>
              <a:t>, der Fokus liegt dabei auf großen und kleinen 			Wiederkäuern (Kühe, Schafen). Neben Haltung, Fütterung und Pflege geht 			es auch um das Styling, wenn Tiere präsentiert werden. Im zweiten Block 			vertiefen die SchülerInnen ihr Wissen rund um das Bodenleben und 			Artenvielfalt. Es wird mikroskopisch gearbeitet und es werden einfache  			Maßnahmen zur Förderung der Diversität aufgezeigt. </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		Ein </a:t>
            </a:r>
            <a:r>
              <a:rPr lang="de-DE" sz="1600" dirty="0" err="1">
                <a:latin typeface="Calibri" panose="020F0502020204030204" pitchFamily="34" charset="0"/>
                <a:cs typeface="Calibri" panose="020F0502020204030204" pitchFamily="34" charset="0"/>
              </a:rPr>
              <a:t>Nationalparkranger</a:t>
            </a:r>
            <a:r>
              <a:rPr lang="de-DE" sz="1600" dirty="0">
                <a:latin typeface="Calibri" panose="020F0502020204030204" pitchFamily="34" charset="0"/>
                <a:cs typeface="Calibri" panose="020F0502020204030204" pitchFamily="34" charset="0"/>
              </a:rPr>
              <a:t> führt die 	SchülerInnen in die Wildtierbeobachtung 			ein.</a:t>
            </a:r>
          </a:p>
          <a:p>
            <a:pPr marL="0" indent="0">
              <a:buNone/>
            </a:pPr>
            <a:endParaRPr lang="de-DE" sz="1600" i="1" dirty="0">
              <a:latin typeface="Calibri" panose="020F0502020204030204" pitchFamily="34" charset="0"/>
              <a:cs typeface="Calibri" panose="020F0502020204030204" pitchFamily="34" charset="0"/>
            </a:endParaRPr>
          </a:p>
          <a:p>
            <a:pPr marL="0" indent="0">
              <a:buNone/>
            </a:pPr>
            <a:r>
              <a:rPr lang="de-DE" sz="1600" i="1" dirty="0">
                <a:latin typeface="Calibri" panose="020F0502020204030204" pitchFamily="34" charset="0"/>
                <a:cs typeface="Calibri" panose="020F0502020204030204" pitchFamily="34" charset="0"/>
              </a:rPr>
              <a:t>Dauer:</a:t>
            </a:r>
            <a:r>
              <a:rPr lang="de-DE" sz="1600" dirty="0">
                <a:latin typeface="Calibri" panose="020F0502020204030204" pitchFamily="34" charset="0"/>
                <a:cs typeface="Calibri" panose="020F0502020204030204" pitchFamily="34" charset="0"/>
              </a:rPr>
              <a:t> 	 	2 Wochen </a:t>
            </a:r>
            <a:br>
              <a:rPr lang="de-DE" sz="1600" dirty="0">
                <a:latin typeface="Calibri" panose="020F0502020204030204" pitchFamily="34" charset="0"/>
                <a:cs typeface="Calibri" panose="020F0502020204030204" pitchFamily="34" charset="0"/>
              </a:rPr>
            </a:br>
            <a:r>
              <a:rPr lang="de-DE" sz="1600" i="1" dirty="0">
                <a:latin typeface="Calibri" panose="020F0502020204030204" pitchFamily="34" charset="0"/>
                <a:cs typeface="Calibri" panose="020F0502020204030204" pitchFamily="34" charset="0"/>
              </a:rPr>
              <a:t>Teilnehmer</a:t>
            </a:r>
            <a:r>
              <a:rPr lang="de-DE" sz="1600" dirty="0">
                <a:latin typeface="Calibri" panose="020F0502020204030204" pitchFamily="34" charset="0"/>
                <a:cs typeface="Calibri" panose="020F0502020204030204" pitchFamily="34" charset="0"/>
              </a:rPr>
              <a:t>: 	ca. 16	</a:t>
            </a:r>
            <a:br>
              <a:rPr lang="de-DE" sz="1600" dirty="0">
                <a:latin typeface="Calibri" panose="020F0502020204030204" pitchFamily="34" charset="0"/>
                <a:cs typeface="Calibri" panose="020F0502020204030204" pitchFamily="34" charset="0"/>
              </a:rPr>
            </a:br>
            <a:r>
              <a:rPr lang="de-DE" sz="1600" i="1" dirty="0">
                <a:latin typeface="Calibri" panose="020F0502020204030204" pitchFamily="34" charset="0"/>
                <a:cs typeface="Calibri" panose="020F0502020204030204" pitchFamily="34" charset="0"/>
              </a:rPr>
              <a:t>Kosten</a:t>
            </a:r>
            <a:r>
              <a:rPr lang="de-DE" sz="1600" dirty="0">
                <a:latin typeface="Calibri" panose="020F0502020204030204" pitchFamily="34" charset="0"/>
                <a:cs typeface="Calibri" panose="020F0502020204030204" pitchFamily="34" charset="0"/>
              </a:rPr>
              <a:t>: 	 	€ 150,00</a:t>
            </a:r>
          </a:p>
          <a:p>
            <a:pPr marL="0" indent="0">
              <a:buNone/>
            </a:pPr>
            <a:endParaRPr lang="de-DE" sz="1200" dirty="0">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669" y="4534074"/>
            <a:ext cx="2193681" cy="1462454"/>
          </a:xfrm>
          <a:prstGeom prst="rect">
            <a:avLst/>
          </a:prstGeom>
        </p:spPr>
      </p:pic>
    </p:spTree>
    <p:extLst>
      <p:ext uri="{BB962C8B-B14F-4D97-AF65-F5344CB8AC3E}">
        <p14:creationId xmlns:p14="http://schemas.microsoft.com/office/powerpoint/2010/main" val="265680535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314" y="305458"/>
            <a:ext cx="8057089" cy="778624"/>
          </a:xfrm>
        </p:spPr>
        <p:txBody>
          <a:bodyPr>
            <a:normAutofit/>
          </a:bodyPr>
          <a:lstStyle/>
          <a:p>
            <a:r>
              <a:rPr lang="de-DE" sz="3600" b="1" dirty="0">
                <a:latin typeface="Calibri" panose="020F0502020204030204" pitchFamily="34" charset="0"/>
                <a:cs typeface="Calibri" panose="020F0502020204030204" pitchFamily="34" charset="0"/>
              </a:rPr>
              <a:t>Pferdeprogramm – Basis </a:t>
            </a:r>
            <a:endParaRPr lang="de-AT" sz="3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822959" y="1366887"/>
            <a:ext cx="7887408" cy="4577621"/>
          </a:xfrm>
        </p:spPr>
        <p:txBody>
          <a:bodyPr>
            <a:normAutofit fontScale="92500" lnSpcReduction="10000"/>
          </a:bodyPr>
          <a:lstStyle/>
          <a:p>
            <a:pPr marL="0" indent="0">
              <a:buNone/>
            </a:pPr>
            <a:r>
              <a:rPr lang="de-DE" i="1" dirty="0"/>
              <a:t>Kursort: </a:t>
            </a:r>
            <a:r>
              <a:rPr lang="de-DE" dirty="0"/>
              <a:t>	</a:t>
            </a:r>
            <a:r>
              <a:rPr lang="de-DE" b="1" dirty="0"/>
              <a:t>LLA Weitau</a:t>
            </a:r>
          </a:p>
          <a:p>
            <a:pPr marL="0" indent="0">
              <a:buNone/>
            </a:pPr>
            <a:endParaRPr lang="de-DE" b="1" dirty="0"/>
          </a:p>
          <a:p>
            <a:pPr marL="0" indent="0">
              <a:buNone/>
            </a:pPr>
            <a:r>
              <a:rPr lang="de-DE" i="1" dirty="0"/>
              <a:t>Ziel: </a:t>
            </a:r>
            <a:r>
              <a:rPr lang="de-DE" dirty="0"/>
              <a:t>		</a:t>
            </a:r>
            <a:r>
              <a:rPr lang="de-DE" b="1" dirty="0"/>
              <a:t>Basisausbildung im Bereich Pferdewirtschaft, </a:t>
            </a:r>
            <a:r>
              <a:rPr lang="de-DE" dirty="0"/>
              <a:t>der 				Abschluss erfolgt durch eine interne Leistungsfeststellung 			der gelehrten Inhalte </a:t>
            </a:r>
            <a:r>
              <a:rPr lang="de-DE" b="1" dirty="0"/>
              <a:t> </a:t>
            </a:r>
            <a:br>
              <a:rPr lang="de-DE" b="1" dirty="0"/>
            </a:br>
            <a:r>
              <a:rPr lang="de-DE" b="1" dirty="0"/>
              <a:t>		</a:t>
            </a:r>
            <a:endParaRPr lang="de-DE" i="1" dirty="0"/>
          </a:p>
          <a:p>
            <a:pPr marL="0" indent="0">
              <a:buNone/>
            </a:pPr>
            <a:r>
              <a:rPr lang="de-DE" i="1" dirty="0"/>
              <a:t>Voraussetzung: </a:t>
            </a:r>
            <a:r>
              <a:rPr lang="de-DE" dirty="0"/>
              <a:t>keine Angst vor Pferden, keine Vorkenntnisse notwendig </a:t>
            </a:r>
          </a:p>
          <a:p>
            <a:pPr marL="0" indent="0">
              <a:buNone/>
            </a:pPr>
            <a:br>
              <a:rPr lang="de-DE" i="1" dirty="0"/>
            </a:br>
            <a:r>
              <a:rPr lang="de-DE" i="1" dirty="0"/>
              <a:t>Dauer:</a:t>
            </a:r>
            <a:r>
              <a:rPr lang="de-DE" dirty="0"/>
              <a:t> 	2 Wochen </a:t>
            </a:r>
          </a:p>
          <a:p>
            <a:pPr marL="0" indent="0">
              <a:buNone/>
            </a:pPr>
            <a:endParaRPr lang="de-DE" dirty="0"/>
          </a:p>
          <a:p>
            <a:pPr marL="0" indent="0">
              <a:buNone/>
            </a:pPr>
            <a:r>
              <a:rPr lang="de-DE" i="1" dirty="0"/>
              <a:t>Teilnehmer</a:t>
            </a:r>
            <a:r>
              <a:rPr lang="de-DE" dirty="0"/>
              <a:t>: max. 20 Teilnehmer*innen </a:t>
            </a:r>
          </a:p>
          <a:p>
            <a:pPr marL="0" indent="0">
              <a:buNone/>
            </a:pPr>
            <a:endParaRPr lang="de-DE" i="1" dirty="0"/>
          </a:p>
          <a:p>
            <a:pPr marL="0" indent="0">
              <a:buNone/>
            </a:pPr>
            <a:r>
              <a:rPr lang="de-DE" i="1" dirty="0"/>
              <a:t>Kosten</a:t>
            </a:r>
            <a:r>
              <a:rPr lang="de-DE" dirty="0"/>
              <a:t>: 	ca. 80,00 €</a:t>
            </a:r>
          </a:p>
        </p:txBody>
      </p:sp>
      <p:pic>
        <p:nvPicPr>
          <p:cNvPr id="5" name="Grafik 4"/>
          <p:cNvPicPr>
            <a:picLocks noChangeAspect="1"/>
          </p:cNvPicPr>
          <p:nvPr/>
        </p:nvPicPr>
        <p:blipFill rotWithShape="1">
          <a:blip r:embed="rId3"/>
          <a:srcRect l="40857"/>
          <a:stretch/>
        </p:blipFill>
        <p:spPr>
          <a:xfrm>
            <a:off x="6018989" y="4371794"/>
            <a:ext cx="2604414" cy="157271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4472602"/>
      </p:ext>
    </p:extLst>
  </p:cSld>
  <p:clrMapOvr>
    <a:masterClrMapping/>
  </p:clrMapOvr>
  <p:transition spd="med">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790</Words>
  <Application>Microsoft Office PowerPoint</Application>
  <PresentationFormat>Bildschirmpräsentation (4:3)</PresentationFormat>
  <Paragraphs>92</Paragraphs>
  <Slides>11</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Information Projektwochen 2026   Fachrichtung ländliches Betriebs- und Haushaltsmanagement und Fachrichtung Pferdewirtschaft  </vt:lpstr>
      <vt:lpstr>Allgemeine Informationen </vt:lpstr>
      <vt:lpstr>Ablauf- Zeitplan </vt:lpstr>
      <vt:lpstr>Ausbildung zum/zur Kneippinsructor*in</vt:lpstr>
      <vt:lpstr>Assistenzkraft in Kinderbetreuungseinrichtungen</vt:lpstr>
      <vt:lpstr>Kreativwerkstatt</vt:lpstr>
      <vt:lpstr>Traktorführerschein</vt:lpstr>
      <vt:lpstr>Tierwohl und Artenvielfalt in der Landwirtschaft</vt:lpstr>
      <vt:lpstr>Pferdeprogramm – Basis </vt:lpstr>
      <vt:lpstr>ÜbungsleiterIn Voltigieren für Schüler*innen der Fachrichtung Pferdewirtschaft </vt:lpstr>
      <vt:lpstr>Schulautonomes Programm </vt:lpstr>
    </vt:vector>
  </TitlesOfParts>
  <Company>Abwassweverband Pitztal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ws01</dc:creator>
  <cp:lastModifiedBy>Bettina Ager</cp:lastModifiedBy>
  <cp:revision>125</cp:revision>
  <dcterms:created xsi:type="dcterms:W3CDTF">2015-09-29T08:08:48Z</dcterms:created>
  <dcterms:modified xsi:type="dcterms:W3CDTF">2025-06-23T13:36:54Z</dcterms:modified>
</cp:coreProperties>
</file>